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2" r:id="rId5"/>
    <p:sldId id="271" r:id="rId6"/>
    <p:sldId id="272" r:id="rId7"/>
    <p:sldId id="273" r:id="rId8"/>
    <p:sldId id="274" r:id="rId9"/>
    <p:sldId id="258" r:id="rId10"/>
    <p:sldId id="261" r:id="rId11"/>
    <p:sldId id="268" r:id="rId12"/>
    <p:sldId id="269" r:id="rId13"/>
    <p:sldId id="27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6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1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5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7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7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0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5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55B1-8731-49F5-BB4E-7FEE9EC24D48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78BF-421D-4CD8-AFDF-8A691101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763000" cy="2362199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Conference Department of Education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200" b="1" i="1" dirty="0" smtClean="0"/>
              <a:t>INTERNATIONAL CONFERENCE FOR </a:t>
            </a:r>
            <a:r>
              <a:rPr lang="en-US" sz="2200" b="1" i="1" dirty="0"/>
              <a:t>COLLEGE &amp; UNIVERSITY PRESIDENTS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i="1" dirty="0"/>
              <a:t>Servant Leadership, Sacrificial Service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Dr. Ella Smith Simmons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General Vice President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General Conference of Seventh-day Adventists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March 24-27, 2014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1026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8523">
            <a:off x="556934" y="3053760"/>
            <a:ext cx="1223661" cy="341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4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Commission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6096000"/>
          </a:xfrm>
        </p:spPr>
        <p:txBody>
          <a:bodyPr>
            <a:noAutofit/>
          </a:bodyPr>
          <a:lstStyle/>
          <a:p>
            <a:r>
              <a:rPr lang="en-US" altLang="en-US" sz="2400" b="1" dirty="0"/>
              <a:t>Determining whether a “system” of higher education really exists in the Adventist </a:t>
            </a:r>
            <a:r>
              <a:rPr lang="en-US" altLang="en-US" sz="2400" b="1" dirty="0" smtClean="0"/>
              <a:t>Church</a:t>
            </a:r>
            <a:endParaRPr lang="en-US" altLang="en-US" sz="2400" b="1" dirty="0"/>
          </a:p>
          <a:p>
            <a:r>
              <a:rPr lang="en-US" altLang="en-US" sz="2400" b="1" dirty="0"/>
              <a:t>Developing ways and means for providing Adventist students access to affordable Adventist higher </a:t>
            </a:r>
            <a:r>
              <a:rPr lang="en-US" altLang="en-US" sz="2400" b="1" dirty="0" smtClean="0"/>
              <a:t>education</a:t>
            </a:r>
            <a:endParaRPr lang="en-US" altLang="en-US" sz="2400" b="1" dirty="0"/>
          </a:p>
          <a:p>
            <a:r>
              <a:rPr lang="en-US" altLang="en-US" sz="2400" b="1" dirty="0"/>
              <a:t>Strengthening quality and encouraging innovation in Adventist higher </a:t>
            </a:r>
            <a:r>
              <a:rPr lang="en-US" altLang="en-US" sz="2400" b="1" dirty="0" smtClean="0"/>
              <a:t>education</a:t>
            </a:r>
            <a:endParaRPr lang="en-US" altLang="en-US" sz="2400" b="1" dirty="0"/>
          </a:p>
          <a:p>
            <a:r>
              <a:rPr lang="en-US" altLang="en-US" sz="2400" b="1" dirty="0"/>
              <a:t>Bringing greater transparency and accountability to colleges and universities worldwide, helping educators, leaders/policymakers, and church members embrace a new agenda and engage in a new dialogue that places the needs of students and the Church at the center of higher education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  <a:p>
            <a:r>
              <a:rPr lang="en-US" altLang="en-US" sz="2400" b="1" dirty="0"/>
              <a:t>Encouraging a return to the core values of Adventist higher educational </a:t>
            </a:r>
            <a:r>
              <a:rPr lang="en-US" altLang="en-US" sz="2400" b="1" dirty="0" smtClean="0"/>
              <a:t>philosophy</a:t>
            </a:r>
            <a:endParaRPr lang="en-US" altLang="en-US" sz="2400" b="1" dirty="0"/>
          </a:p>
          <a:p>
            <a:r>
              <a:rPr lang="en-US" altLang="en-US" sz="2400" b="1" dirty="0"/>
              <a:t>Developing an on-going dialogue about higher </a:t>
            </a:r>
            <a:r>
              <a:rPr lang="en-US" altLang="en-US" sz="2400" b="1" dirty="0" smtClean="0"/>
              <a:t>education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060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International </a:t>
            </a:r>
            <a:r>
              <a:rPr lang="en-US" sz="3600" b="1" dirty="0" smtClean="0"/>
              <a:t>Board </a:t>
            </a:r>
            <a:r>
              <a:rPr lang="en-US" sz="3600" b="1" dirty="0"/>
              <a:t>of Education</a:t>
            </a:r>
            <a:br>
              <a:rPr lang="en-US" sz="3600" b="1" dirty="0"/>
            </a:br>
            <a:r>
              <a:rPr lang="en-US" sz="3600" b="1" dirty="0"/>
              <a:t>PRIORITY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73786" y="1600200"/>
            <a:ext cx="6108213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Research on Needs and </a:t>
            </a:r>
            <a:r>
              <a:rPr lang="en-US" sz="3600" i="1" dirty="0" smtClean="0">
                <a:solidFill>
                  <a:schemeClr val="bg1"/>
                </a:solidFill>
              </a:rPr>
              <a:t>Outcomes</a:t>
            </a:r>
            <a:endParaRPr lang="en-US" sz="36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To commission </a:t>
            </a:r>
            <a:r>
              <a:rPr lang="en-US" sz="3600" i="1" u="sng" dirty="0" smtClean="0"/>
              <a:t>research on the needs and outcomes of SDA education</a:t>
            </a:r>
            <a:r>
              <a:rPr lang="en-US" sz="3600" dirty="0" smtClean="0"/>
              <a:t> and to keep the divisions informed through periodic reports, releases, conferences, and other means.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9E8-0ED1-4AC7-A0ED-0F3606F93B5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7441">
            <a:off x="295642" y="926556"/>
            <a:ext cx="1893705" cy="5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International Board of Education</a:t>
            </a:r>
            <a:br>
              <a:rPr lang="en-US" sz="3600" b="1" dirty="0" smtClean="0"/>
            </a:br>
            <a:r>
              <a:rPr lang="en-US" sz="3600" b="1" dirty="0" smtClean="0"/>
              <a:t>PRIORITY GOALS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819400" y="1828800"/>
            <a:ext cx="48006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Long-range World Master </a:t>
            </a:r>
            <a:r>
              <a:rPr lang="en-US" sz="3600" i="1" dirty="0" smtClean="0">
                <a:solidFill>
                  <a:schemeClr val="bg1"/>
                </a:solidFill>
              </a:rPr>
              <a:t>Plan</a:t>
            </a:r>
          </a:p>
          <a:p>
            <a:pPr marL="0" indent="0" algn="ctr">
              <a:buNone/>
            </a:pPr>
            <a:endParaRPr lang="en-US" sz="14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To develop and maintain a comprehensive long-range </a:t>
            </a:r>
            <a:r>
              <a:rPr lang="en-US" sz="3600" i="1" u="sng" dirty="0" smtClean="0"/>
              <a:t>world master plan </a:t>
            </a:r>
            <a:r>
              <a:rPr lang="en-US" sz="3600" dirty="0" smtClean="0"/>
              <a:t>subject to regular updating and revision.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9E8-0ED1-4AC7-A0ED-0F3606F93B59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7441">
            <a:off x="600441" y="1339812"/>
            <a:ext cx="1893705" cy="5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1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International </a:t>
            </a:r>
            <a:r>
              <a:rPr lang="en-US" sz="3600" b="1" dirty="0" smtClean="0"/>
              <a:t>Board </a:t>
            </a:r>
            <a:r>
              <a:rPr lang="en-US" sz="3600" b="1" dirty="0"/>
              <a:t>of Education</a:t>
            </a:r>
            <a:br>
              <a:rPr lang="en-US" sz="3600" b="1" dirty="0"/>
            </a:br>
            <a:r>
              <a:rPr lang="en-US" sz="3600" b="1" dirty="0"/>
              <a:t>PRIORITY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788" y="1828800"/>
            <a:ext cx="6049412" cy="38862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Funding </a:t>
            </a:r>
            <a:r>
              <a:rPr lang="en-US" sz="3600" i="1" dirty="0" smtClean="0">
                <a:solidFill>
                  <a:schemeClr val="bg1"/>
                </a:solidFill>
              </a:rPr>
              <a:t>[Resource] Plans</a:t>
            </a:r>
          </a:p>
          <a:p>
            <a:pPr marL="0" indent="0" algn="ctr">
              <a:buNone/>
            </a:pPr>
            <a:endParaRPr lang="en-US" sz="14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To develop funding plans for the support of SDA education.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9E8-0ED1-4AC7-A0ED-0F3606F93B59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7441">
            <a:off x="905240" y="1339810"/>
            <a:ext cx="1893705" cy="5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86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00200"/>
            <a:ext cx="502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DISCUSSION</a:t>
            </a:r>
            <a:endParaRPr lang="en-US" sz="7200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5027">
            <a:off x="1214027" y="163353"/>
            <a:ext cx="2878433" cy="72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1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immonsE\AppData\Local\Microsoft\Windows\Temporary Internet Files\Content.IE5\WGDT9VHM\MC9004456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3262">
            <a:off x="277004" y="1645257"/>
            <a:ext cx="2099003" cy="53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858000" cy="2163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ea typeface="Batang" panose="02030600000101010101" pitchFamily="18" charset="-127"/>
              </a:rPr>
              <a:t>General Conference International Board of </a:t>
            </a:r>
            <a:r>
              <a:rPr lang="en-US" sz="3600" b="1" i="1" dirty="0" smtClean="0">
                <a:ea typeface="Batang" panose="02030600000101010101" pitchFamily="18" charset="-127"/>
              </a:rPr>
              <a:t>Education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3600" b="1" dirty="0" smtClean="0"/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purpose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" b="1" dirty="0"/>
          </a:p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composition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" b="1" dirty="0"/>
          </a:p>
          <a:p>
            <a:pPr marL="4229100" lvl="8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duties</a:t>
            </a:r>
          </a:p>
          <a:p>
            <a:pPr lvl="3"/>
            <a:endParaRPr lang="en-US" sz="2400" b="1" dirty="0" smtClean="0"/>
          </a:p>
          <a:p>
            <a:pPr lvl="3" algn="r"/>
            <a:r>
              <a:rPr lang="en-US" sz="3200" b="1" i="1" dirty="0">
                <a:solidFill>
                  <a:schemeClr val="bg1"/>
                </a:solidFill>
              </a:rPr>
              <a:t>GC Working Policy </a:t>
            </a:r>
            <a:r>
              <a:rPr lang="en-US" sz="3200" b="1" i="1" dirty="0" smtClean="0">
                <a:solidFill>
                  <a:schemeClr val="bg1"/>
                </a:solidFill>
              </a:rPr>
              <a:t>2012-2013</a:t>
            </a:r>
          </a:p>
          <a:p>
            <a:pPr lvl="3" algn="r"/>
            <a:r>
              <a:rPr lang="en-US" sz="3200" b="1" i="1" dirty="0" smtClean="0">
                <a:solidFill>
                  <a:schemeClr val="bg1"/>
                </a:solidFill>
              </a:rPr>
              <a:t>Educational </a:t>
            </a:r>
            <a:r>
              <a:rPr lang="en-US" sz="3200" b="1" i="1" dirty="0">
                <a:solidFill>
                  <a:schemeClr val="bg1"/>
                </a:solidFill>
              </a:rPr>
              <a:t>Administration </a:t>
            </a:r>
            <a:r>
              <a:rPr lang="en-US" sz="3200" b="1" i="1" dirty="0" smtClean="0">
                <a:solidFill>
                  <a:schemeClr val="bg1"/>
                </a:solidFill>
              </a:rPr>
              <a:t>Outline</a:t>
            </a:r>
          </a:p>
          <a:p>
            <a:pPr lvl="3" algn="r"/>
            <a:r>
              <a:rPr lang="en-US" sz="3200" b="1" i="1" dirty="0">
                <a:solidFill>
                  <a:schemeClr val="bg1"/>
                </a:solidFill>
              </a:rPr>
              <a:t>FE 20 15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/>
          </a:p>
          <a:p>
            <a:pPr lvl="3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873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ea typeface="Batang" panose="02030600000101010101" pitchFamily="18" charset="-127"/>
              </a:rPr>
              <a:t>PURPOSE of the IBE</a:t>
            </a:r>
            <a:endParaRPr lang="en-US" sz="3600" b="1" i="1" dirty="0"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70104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General Conference International Board of Education </a:t>
            </a:r>
            <a:r>
              <a:rPr lang="en-US" b="1" dirty="0" smtClean="0"/>
              <a:t>is the </a:t>
            </a:r>
            <a:r>
              <a:rPr lang="en-US" b="1" u="sng" dirty="0"/>
              <a:t>primary vehicle</a:t>
            </a:r>
            <a:r>
              <a:rPr lang="en-US" b="1" dirty="0"/>
              <a:t> through which the </a:t>
            </a:r>
            <a:r>
              <a:rPr lang="en-US" b="1" i="1" dirty="0"/>
              <a:t>General Conference Department </a:t>
            </a:r>
            <a:r>
              <a:rPr lang="en-US" b="1" i="1" dirty="0" smtClean="0"/>
              <a:t>of Education</a:t>
            </a:r>
            <a:r>
              <a:rPr lang="en-US" b="1" dirty="0" smtClean="0"/>
              <a:t> </a:t>
            </a:r>
            <a:r>
              <a:rPr lang="en-US" b="1" u="sng" dirty="0"/>
              <a:t>coordinates</a:t>
            </a:r>
            <a:r>
              <a:rPr lang="en-US" b="1" dirty="0"/>
              <a:t> Seventh-day Adventist </a:t>
            </a:r>
            <a:r>
              <a:rPr lang="en-US" b="1" dirty="0" smtClean="0"/>
              <a:t>education.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It </a:t>
            </a:r>
            <a:r>
              <a:rPr lang="en-US" b="1" dirty="0"/>
              <a:t>is authorized </a:t>
            </a:r>
            <a:r>
              <a:rPr lang="en-US" b="1" dirty="0" smtClean="0"/>
              <a:t>to act </a:t>
            </a:r>
            <a:r>
              <a:rPr lang="en-US" b="1" dirty="0"/>
              <a:t>in the areas that are indicated in this </a:t>
            </a:r>
            <a:r>
              <a:rPr lang="en-US" b="1" i="1" dirty="0"/>
              <a:t>Working Policy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3975">
            <a:off x="202741" y="1285237"/>
            <a:ext cx="1934858" cy="563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16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b="1" i="1" dirty="0"/>
              <a:t>Composition of the </a:t>
            </a:r>
            <a:r>
              <a:rPr lang="en-US" sz="3600" b="1" i="1" dirty="0" smtClean="0"/>
              <a:t>IBE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2998"/>
            <a:ext cx="7543800" cy="5355195"/>
          </a:xfrm>
        </p:spPr>
        <p:txBody>
          <a:bodyPr>
            <a:no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membership of </a:t>
            </a:r>
            <a:r>
              <a:rPr lang="en-US" b="1" dirty="0" smtClean="0"/>
              <a:t>the General Conference </a:t>
            </a:r>
            <a:r>
              <a:rPr lang="en-US" b="1" dirty="0"/>
              <a:t>International Board of Education </a:t>
            </a:r>
            <a:r>
              <a:rPr lang="en-US" b="1" u="sng" dirty="0"/>
              <a:t>shall be designated by </a:t>
            </a:r>
            <a:r>
              <a:rPr lang="en-US" b="1" u="sng" dirty="0" smtClean="0"/>
              <a:t>the first </a:t>
            </a:r>
            <a:r>
              <a:rPr lang="en-US" b="1" u="sng" dirty="0"/>
              <a:t>Annual Council following the General Conference </a:t>
            </a:r>
            <a:r>
              <a:rPr lang="en-US" b="1" u="sng" dirty="0" smtClean="0"/>
              <a:t>Session</a:t>
            </a:r>
            <a:r>
              <a:rPr lang="en-US" b="1" dirty="0" smtClean="0"/>
              <a:t>.</a:t>
            </a:r>
          </a:p>
          <a:p>
            <a:endParaRPr lang="en-US" sz="400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D</a:t>
            </a:r>
            <a:r>
              <a:rPr lang="en-US" b="1" dirty="0" smtClean="0"/>
              <a:t>irector </a:t>
            </a:r>
            <a:r>
              <a:rPr lang="en-US" b="1" dirty="0"/>
              <a:t>of the </a:t>
            </a:r>
            <a:r>
              <a:rPr lang="en-US" b="1" dirty="0" smtClean="0"/>
              <a:t>GC Department </a:t>
            </a:r>
            <a:r>
              <a:rPr lang="en-US" b="1" dirty="0"/>
              <a:t>of </a:t>
            </a:r>
            <a:r>
              <a:rPr lang="en-US" b="1" dirty="0" smtClean="0"/>
              <a:t>Education</a:t>
            </a:r>
            <a:r>
              <a:rPr lang="en-US" b="1" dirty="0"/>
              <a:t>, with the Nominating Committee</a:t>
            </a:r>
            <a:r>
              <a:rPr lang="en-US" b="1" dirty="0" smtClean="0"/>
              <a:t>, shall </a:t>
            </a:r>
            <a:r>
              <a:rPr lang="en-US" b="1" dirty="0"/>
              <a:t>serve to nominate the membership of this board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    </a:t>
            </a:r>
            <a:r>
              <a:rPr lang="en-US" i="1" dirty="0" smtClean="0"/>
              <a:t>(Executive Committee)</a:t>
            </a:r>
            <a:endParaRPr lang="en-US" b="1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4670">
            <a:off x="2456" y="1202820"/>
            <a:ext cx="1930727" cy="53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9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0"/>
            <a:ext cx="8041440" cy="1295399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latin typeface="+mn-lt"/>
                <a:ea typeface="Batang" panose="02030600000101010101" pitchFamily="18" charset="-127"/>
              </a:rPr>
              <a:t>Duties of the IBE</a:t>
            </a:r>
            <a:endParaRPr lang="en-US" sz="3600" b="1" i="1" dirty="0">
              <a:latin typeface="+mn-lt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/>
              <a:t>According to policy the duties of the General Conference International Board of Education are</a:t>
            </a:r>
          </a:p>
          <a:p>
            <a:pPr marL="0" indent="0">
              <a:buNone/>
            </a:pPr>
            <a:endParaRPr lang="en-US" sz="1000" b="1" i="1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To </a:t>
            </a:r>
            <a:r>
              <a:rPr lang="en-US" sz="2800" dirty="0"/>
              <a:t>establish general guidelines, coordinate the interrelationship between division programs, and maintain general direction of the education program of the </a:t>
            </a:r>
            <a:r>
              <a:rPr lang="en-US" sz="2800" dirty="0" smtClean="0"/>
              <a:t>Church.</a:t>
            </a:r>
          </a:p>
          <a:p>
            <a:pPr marL="0" indent="0">
              <a:buNone/>
            </a:pPr>
            <a:endParaRPr lang="en-US" sz="400" dirty="0" smtClean="0"/>
          </a:p>
          <a:p>
            <a:pPr marL="514350" indent="-514350">
              <a:buFont typeface="+mj-lt"/>
              <a:buAutoNum type="alphaLcPeriod" startAt="2"/>
            </a:pPr>
            <a:r>
              <a:rPr lang="en-US" sz="2800" dirty="0" smtClean="0"/>
              <a:t>To </a:t>
            </a:r>
            <a:r>
              <a:rPr lang="en-US" sz="2800" dirty="0"/>
              <a:t>develop and maintain a comprehensive long-range world master plan subject to regular updating and revision.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4670">
            <a:off x="58597" y="873307"/>
            <a:ext cx="1849683" cy="53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7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Duties of the IBE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90599"/>
            <a:ext cx="7391400" cy="55626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sz="2800" dirty="0" smtClean="0"/>
              <a:t>To </a:t>
            </a:r>
            <a:r>
              <a:rPr lang="en-US" sz="2800" dirty="0"/>
              <a:t>approve the establishment or discontinuance of tertiary-level schools and programs, the upgrading of post-secondary institutions, the affiliation of schools across division boundaries, and the implementation of interdivision extended-campus </a:t>
            </a:r>
            <a:r>
              <a:rPr lang="en-US" sz="2800" dirty="0" smtClean="0"/>
              <a:t>programs.</a:t>
            </a:r>
          </a:p>
          <a:p>
            <a:pPr marL="0" indent="0">
              <a:buNone/>
            </a:pPr>
            <a:endParaRPr lang="en-US" sz="400" dirty="0" smtClean="0"/>
          </a:p>
          <a:p>
            <a:pPr marL="514350" indent="-514350">
              <a:buFont typeface="+mj-lt"/>
              <a:buAutoNum type="alphaLcPeriod" startAt="4"/>
            </a:pPr>
            <a:r>
              <a:rPr lang="en-US" sz="2800" dirty="0" smtClean="0"/>
              <a:t>To </a:t>
            </a:r>
            <a:r>
              <a:rPr lang="en-US" sz="2800" dirty="0"/>
              <a:t>develop funding plans for the support of Seventh-day Adventist education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400" dirty="0" smtClean="0"/>
          </a:p>
          <a:p>
            <a:pPr marL="514350" indent="-514350">
              <a:buFont typeface="+mj-lt"/>
              <a:buAutoNum type="alphaLcPeriod" startAt="5"/>
            </a:pPr>
            <a:r>
              <a:rPr lang="en-US" sz="2800" dirty="0"/>
              <a:t>To require from division departments of education such reports as will enable the Board to perform its duties and functions.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7441">
            <a:off x="84440" y="1231356"/>
            <a:ext cx="1893705" cy="5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53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"/>
            <a:ext cx="8041440" cy="984066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Duties of the IBE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0"/>
            <a:ext cx="7848600" cy="5562600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lphaLcPeriod" startAt="5"/>
            </a:pPr>
            <a:endParaRPr lang="en-US" sz="800" dirty="0"/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/>
              <a:t>To </a:t>
            </a:r>
            <a:r>
              <a:rPr lang="en-US" sz="2800" dirty="0"/>
              <a:t>recommend to the division boards of education general personnel policies for teachers, administrators, and related school staff</a:t>
            </a:r>
            <a:r>
              <a:rPr lang="en-US" sz="2800" dirty="0" smtClean="0"/>
              <a:t>.</a:t>
            </a:r>
          </a:p>
          <a:p>
            <a:pPr marL="228600" indent="-228600">
              <a:buFont typeface="+mj-lt"/>
              <a:buAutoNum type="alphaLcPeriod" startAt="6"/>
            </a:pPr>
            <a:endParaRPr lang="en-US" sz="400" dirty="0"/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/>
              <a:t>To </a:t>
            </a:r>
            <a:r>
              <a:rPr lang="en-US" sz="2800" dirty="0"/>
              <a:t>coordinate implementation of any approved financial program to assist the school </a:t>
            </a:r>
            <a:r>
              <a:rPr lang="en-US" sz="2800" dirty="0" smtClean="0"/>
              <a:t>system.</a:t>
            </a:r>
          </a:p>
          <a:p>
            <a:pPr marL="0" indent="0">
              <a:buNone/>
            </a:pPr>
            <a:endParaRPr lang="en-US" sz="400" dirty="0" smtClean="0"/>
          </a:p>
          <a:p>
            <a:pPr marL="514350" indent="-514350">
              <a:buFont typeface="+mj-lt"/>
              <a:buAutoNum type="alphaLcPeriod" startAt="8"/>
            </a:pPr>
            <a:r>
              <a:rPr lang="en-US" sz="2800" dirty="0" smtClean="0"/>
              <a:t>To </a:t>
            </a:r>
            <a:r>
              <a:rPr lang="en-US" sz="2800" dirty="0"/>
              <a:t>review, through the Accrediting Association of Seventh-day Adventist Schools, Colleges, and Universities, existing programs of instruction, research, and training for denominational service in the schools and advise them regarding desirable change.</a:t>
            </a:r>
          </a:p>
          <a:p>
            <a:pPr marL="514350" indent="-514350">
              <a:buFont typeface="+mj-lt"/>
              <a:buAutoNum type="alphaLcPeriod" startAt="8"/>
            </a:pPr>
            <a:endParaRPr lang="en-US" sz="2800" dirty="0" smtClean="0"/>
          </a:p>
          <a:p>
            <a:pPr marL="514350" indent="-514350">
              <a:buFont typeface="+mj-lt"/>
              <a:buAutoNum type="alphaLcPeriod" startAt="8"/>
            </a:pPr>
            <a:endParaRPr lang="en-US" sz="2800" dirty="0" smtClean="0"/>
          </a:p>
          <a:p>
            <a:pPr marL="514350" indent="-514350">
              <a:buFont typeface="+mj-lt"/>
              <a:buAutoNum type="alphaLcPeriod" startAt="8"/>
            </a:pP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8859">
            <a:off x="40240" y="1283602"/>
            <a:ext cx="1831304" cy="525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94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52400"/>
            <a:ext cx="8041440" cy="83819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Duties of the IBE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7162800" cy="5867400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lphaLcPeriod" startAt="8"/>
            </a:pPr>
            <a:endParaRPr lang="en-US" sz="900" dirty="0" smtClean="0"/>
          </a:p>
          <a:p>
            <a:pPr marL="514350" indent="-514350">
              <a:buFont typeface="+mj-lt"/>
              <a:buAutoNum type="alphaLcPeriod" startAt="9"/>
            </a:pPr>
            <a:r>
              <a:rPr lang="en-US" sz="2800" dirty="0" smtClean="0"/>
              <a:t>To </a:t>
            </a:r>
            <a:r>
              <a:rPr lang="en-US" sz="2800" dirty="0"/>
              <a:t>commission research on the needs and outcomes of Seventh-day Adventist education and to keep the divisions informed through periodic reports, releases, conferences, and other </a:t>
            </a:r>
            <a:r>
              <a:rPr lang="en-US" sz="2800" dirty="0" smtClean="0"/>
              <a:t>means.</a:t>
            </a:r>
          </a:p>
          <a:p>
            <a:pPr marL="0" indent="0">
              <a:buNone/>
            </a:pPr>
            <a:endParaRPr lang="en-US" sz="400" dirty="0" smtClean="0"/>
          </a:p>
          <a:p>
            <a:pPr marL="514350" indent="-514350">
              <a:buFont typeface="+mj-lt"/>
              <a:buAutoNum type="alphaLcPeriod" startAt="10"/>
            </a:pPr>
            <a:r>
              <a:rPr lang="en-US" sz="2800" dirty="0" smtClean="0"/>
              <a:t>To </a:t>
            </a:r>
            <a:r>
              <a:rPr lang="en-US" sz="2800" dirty="0"/>
              <a:t>coordinate all interdivision programs of professional </a:t>
            </a:r>
            <a:r>
              <a:rPr lang="en-US" sz="2800" dirty="0" smtClean="0"/>
              <a:t>education.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4670">
            <a:off x="101547" y="1125207"/>
            <a:ext cx="1893705" cy="5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9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The Division Program Approval Process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153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i="1" u="sng" dirty="0" smtClean="0">
                <a:solidFill>
                  <a:srgbClr val="008000"/>
                </a:solidFill>
              </a:rPr>
              <a:t>Authority </a:t>
            </a:r>
            <a:r>
              <a:rPr lang="en-US" sz="2500" i="1" u="sng" dirty="0">
                <a:solidFill>
                  <a:srgbClr val="008000"/>
                </a:solidFill>
              </a:rPr>
              <a:t>Delegated by the International Board of </a:t>
            </a:r>
            <a:r>
              <a:rPr lang="en-US" sz="2500" i="1" u="sng" dirty="0" smtClean="0">
                <a:solidFill>
                  <a:srgbClr val="008000"/>
                </a:solidFill>
              </a:rPr>
              <a:t>Education</a:t>
            </a:r>
            <a:endParaRPr lang="en-US" sz="2500" u="sng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Division boards of education shall be authorized by </a:t>
            </a:r>
            <a:r>
              <a:rPr lang="en-US" sz="2400" b="1" dirty="0" smtClean="0"/>
              <a:t>the</a:t>
            </a:r>
            <a:r>
              <a:rPr lang="en-US" sz="2400" b="1" dirty="0"/>
              <a:t> </a:t>
            </a:r>
            <a:r>
              <a:rPr lang="en-US" sz="2400" b="1" dirty="0" smtClean="0"/>
              <a:t>IBE, </a:t>
            </a:r>
            <a:r>
              <a:rPr lang="en-US" sz="2400" b="1" dirty="0"/>
              <a:t>upon request by the division board of education </a:t>
            </a:r>
            <a:r>
              <a:rPr lang="en-US" sz="2400" b="1" dirty="0" smtClean="0"/>
              <a:t>with demonstration </a:t>
            </a:r>
            <a:r>
              <a:rPr lang="en-US" sz="2400" b="1" dirty="0"/>
              <a:t>of </a:t>
            </a:r>
            <a:r>
              <a:rPr lang="en-US" sz="2400" b="1" dirty="0" smtClean="0"/>
              <a:t>eligibility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approve, revise, and close </a:t>
            </a:r>
            <a:r>
              <a:rPr lang="en-US" sz="2400" dirty="0" smtClean="0"/>
              <a:t>undergraduate programs;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approve and, as necessary, close </a:t>
            </a:r>
            <a:r>
              <a:rPr lang="en-US" sz="2400" dirty="0" smtClean="0"/>
              <a:t>undergraduate professional </a:t>
            </a:r>
            <a:r>
              <a:rPr lang="en-US" sz="2400" dirty="0"/>
              <a:t>institutions that offer programs of study leading </a:t>
            </a:r>
            <a:r>
              <a:rPr lang="en-US" sz="2400" dirty="0" smtClean="0"/>
              <a:t>to certificates</a:t>
            </a:r>
            <a:r>
              <a:rPr lang="en-US" sz="2400" dirty="0"/>
              <a:t>, preparation for licensure, or other credentials below </a:t>
            </a:r>
            <a:r>
              <a:rPr lang="en-US" sz="2400" dirty="0" smtClean="0"/>
              <a:t>the graduate level.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2400" b="1" dirty="0" smtClean="0"/>
              <a:t>This </a:t>
            </a:r>
            <a:r>
              <a:rPr lang="en-US" sz="2400" b="1" dirty="0"/>
              <a:t>authorization shall be ongoing as the division board of</a:t>
            </a:r>
          </a:p>
          <a:p>
            <a:pPr marL="0" indent="0">
              <a:buNone/>
            </a:pPr>
            <a:r>
              <a:rPr lang="en-US" sz="2400" b="1" dirty="0"/>
              <a:t>education continues to meet the requirements for </a:t>
            </a:r>
            <a:r>
              <a:rPr lang="en-US" sz="2400" b="1" dirty="0" smtClean="0"/>
              <a:t>eligibility.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bg1"/>
                </a:solidFill>
              </a:rPr>
              <a:t>To be authorized </a:t>
            </a:r>
            <a:r>
              <a:rPr lang="en-US" sz="2400" b="1" i="1" dirty="0">
                <a:solidFill>
                  <a:schemeClr val="bg1"/>
                </a:solidFill>
              </a:rPr>
              <a:t>by the </a:t>
            </a:r>
            <a:r>
              <a:rPr lang="en-US" sz="2400" b="1" i="1" dirty="0" smtClean="0">
                <a:solidFill>
                  <a:schemeClr val="bg1"/>
                </a:solidFill>
              </a:rPr>
              <a:t>IBE to </a:t>
            </a:r>
            <a:r>
              <a:rPr lang="en-US" sz="2400" b="1" i="1" dirty="0">
                <a:solidFill>
                  <a:schemeClr val="bg1"/>
                </a:solidFill>
              </a:rPr>
              <a:t>perform </a:t>
            </a:r>
            <a:r>
              <a:rPr lang="en-US" sz="2400" b="1" i="1" dirty="0" smtClean="0">
                <a:solidFill>
                  <a:schemeClr val="bg1"/>
                </a:solidFill>
              </a:rPr>
              <a:t>these functions</a:t>
            </a:r>
            <a:r>
              <a:rPr lang="en-US" sz="2400" b="1" i="1" dirty="0">
                <a:solidFill>
                  <a:schemeClr val="bg1"/>
                </a:solidFill>
              </a:rPr>
              <a:t>, the division board of education must:</a:t>
            </a:r>
          </a:p>
        </p:txBody>
      </p:sp>
      <p:pic>
        <p:nvPicPr>
          <p:cNvPr id="4" name="Picture 2" descr="C:\Users\SimmonsE\AppData\Local\Microsoft\Windows\Temporary Internet Files\Content.IE5\WGDT9VHM\MC900445672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0" y="1636953"/>
            <a:ext cx="1225311" cy="440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52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nference Document" ma:contentTypeID="0x010100542DAF0BA3E8064D8684B95F2F5834E5005E85DC6A08E0944DB946A136C6E836FC" ma:contentTypeVersion="1" ma:contentTypeDescription="" ma:contentTypeScope="" ma:versionID="6a2805cc372907a6132320f78ebbb1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a22ca1eda37a0dd5969590af2c079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/Presente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E9F28-26E0-4D1E-B606-5754DD50844F}"/>
</file>

<file path=customXml/itemProps2.xml><?xml version="1.0" encoding="utf-8"?>
<ds:datastoreItem xmlns:ds="http://schemas.openxmlformats.org/officeDocument/2006/customXml" ds:itemID="{40D5DEAE-B44A-4CC0-AADB-5883D3275BC0}"/>
</file>

<file path=customXml/itemProps3.xml><?xml version="1.0" encoding="utf-8"?>
<ds:datastoreItem xmlns:ds="http://schemas.openxmlformats.org/officeDocument/2006/customXml" ds:itemID="{23EEEC4A-192D-4F89-B5D2-075049062FF7}"/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701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General Conference Department of Education  INTERNATIONAL CONFERENCE FOR COLLEGE &amp; UNIVERSITY PRESIDENTS Servant Leadership, Sacrificial Service  </vt:lpstr>
      <vt:lpstr>General Conference International Board of Education</vt:lpstr>
      <vt:lpstr>PURPOSE of the IBE</vt:lpstr>
      <vt:lpstr>Composition of the IBE</vt:lpstr>
      <vt:lpstr>Duties of the IBE</vt:lpstr>
      <vt:lpstr>Duties of the IBE</vt:lpstr>
      <vt:lpstr>Duties of the IBE</vt:lpstr>
      <vt:lpstr>Duties of the IBE</vt:lpstr>
      <vt:lpstr>The Division Program Approval Process</vt:lpstr>
      <vt:lpstr>The Commission</vt:lpstr>
      <vt:lpstr>International Board of Education PRIORITY GOALS</vt:lpstr>
      <vt:lpstr>International Board of Education PRIORITY GOALS</vt:lpstr>
      <vt:lpstr>International Board of Education PRIORITY GOALS</vt:lpstr>
      <vt:lpstr> </vt:lpstr>
    </vt:vector>
  </TitlesOfParts>
  <Company>S.D.A. Church World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Conference International Board of Education: Purpose, Composition, Duties</dc:title>
  <dc:creator>Dr. Ella Smith Simmons</dc:creator>
  <cp:lastModifiedBy>Hamblin, Adrian S.</cp:lastModifiedBy>
  <cp:revision>31</cp:revision>
  <dcterms:created xsi:type="dcterms:W3CDTF">2014-03-24T00:43:45Z</dcterms:created>
  <dcterms:modified xsi:type="dcterms:W3CDTF">2014-03-25T18:54:11Z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0x010100542DAF0BA3E8064D8684B95F2F5834E5005E85DC6A08E0944DB946A136C6E836FC</vt:lpwstr>
  </property>
</Properties>
</file>